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2" r:id="rId3"/>
    <p:sldId id="263" r:id="rId4"/>
    <p:sldId id="264" r:id="rId5"/>
    <p:sldId id="267" r:id="rId6"/>
    <p:sldId id="265" r:id="rId7"/>
    <p:sldId id="269" r:id="rId8"/>
    <p:sldId id="266" r:id="rId9"/>
    <p:sldId id="268" r:id="rId10"/>
    <p:sldId id="270" r:id="rId11"/>
    <p:sldId id="271" r:id="rId12"/>
    <p:sldId id="277" r:id="rId13"/>
    <p:sldId id="272" r:id="rId14"/>
    <p:sldId id="273" r:id="rId15"/>
    <p:sldId id="274" r:id="rId16"/>
    <p:sldId id="275" r:id="rId17"/>
    <p:sldId id="276" r:id="rId18"/>
    <p:sldId id="278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vasquez alvarez" initials="fva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72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7-13T01:59:19.423" idx="2">
    <p:pos x="7680" y="112"/>
    <p:text>complementar con informacion de convenio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B1FB6-3DB8-4619-9351-4A5A308310F3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6A6E7B4-15AF-4BDE-A29D-EF1988ED5244}">
      <dgm:prSet custT="1"/>
      <dgm:spPr/>
      <dgm:t>
        <a:bodyPr/>
        <a:lstStyle/>
        <a:p>
          <a:pPr rtl="0"/>
          <a:r>
            <a:rPr lang="es-CL" sz="2400" dirty="0" smtClean="0"/>
            <a:t>Todos los formularios se encuentran disponibles en www.gobiernosantiago.cl</a:t>
          </a:r>
          <a:endParaRPr lang="es-CL" sz="2400" dirty="0"/>
        </a:p>
      </dgm:t>
    </dgm:pt>
    <dgm:pt modelId="{A24806A8-AB3F-4F72-86DA-013F9BF728A9}" type="parTrans" cxnId="{B06BA3B9-5A42-424E-B836-EE91D5465BD0}">
      <dgm:prSet/>
      <dgm:spPr/>
      <dgm:t>
        <a:bodyPr/>
        <a:lstStyle/>
        <a:p>
          <a:endParaRPr lang="es-CL"/>
        </a:p>
      </dgm:t>
    </dgm:pt>
    <dgm:pt modelId="{2CF9DFA3-D084-42F2-A188-96F31D9D24BF}" type="sibTrans" cxnId="{B06BA3B9-5A42-424E-B836-EE91D5465BD0}">
      <dgm:prSet/>
      <dgm:spPr/>
      <dgm:t>
        <a:bodyPr/>
        <a:lstStyle/>
        <a:p>
          <a:endParaRPr lang="es-CL"/>
        </a:p>
      </dgm:t>
    </dgm:pt>
    <dgm:pt modelId="{CB7C4C10-4477-4F3C-9AC9-ADD5D8BC60C9}" type="pres">
      <dgm:prSet presAssocID="{A51B1FB6-3DB8-4619-9351-4A5A308310F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06843C0E-0677-4FA0-B79F-60E9F293C143}" type="pres">
      <dgm:prSet presAssocID="{46A6E7B4-15AF-4BDE-A29D-EF1988ED5244}" presName="root" presStyleCnt="0">
        <dgm:presLayoutVars>
          <dgm:chMax/>
          <dgm:chPref val="4"/>
        </dgm:presLayoutVars>
      </dgm:prSet>
      <dgm:spPr/>
    </dgm:pt>
    <dgm:pt modelId="{FFE69A05-9F6F-418B-BED2-92EC505D1005}" type="pres">
      <dgm:prSet presAssocID="{46A6E7B4-15AF-4BDE-A29D-EF1988ED5244}" presName="rootComposite" presStyleCnt="0">
        <dgm:presLayoutVars/>
      </dgm:prSet>
      <dgm:spPr/>
    </dgm:pt>
    <dgm:pt modelId="{144A237C-EFCA-47A4-A0AC-3D8B174BA39F}" type="pres">
      <dgm:prSet presAssocID="{46A6E7B4-15AF-4BDE-A29D-EF1988ED5244}" presName="rootText" presStyleLbl="node0" presStyleIdx="0" presStyleCnt="1" custScaleY="271327">
        <dgm:presLayoutVars>
          <dgm:chMax/>
          <dgm:chPref val="4"/>
        </dgm:presLayoutVars>
      </dgm:prSet>
      <dgm:spPr/>
      <dgm:t>
        <a:bodyPr/>
        <a:lstStyle/>
        <a:p>
          <a:endParaRPr lang="es-CL"/>
        </a:p>
      </dgm:t>
    </dgm:pt>
    <dgm:pt modelId="{6C285FA6-83AD-40EC-908D-F297722F4568}" type="pres">
      <dgm:prSet presAssocID="{46A6E7B4-15AF-4BDE-A29D-EF1988ED5244}" presName="childShape" presStyleCnt="0">
        <dgm:presLayoutVars>
          <dgm:chMax val="0"/>
          <dgm:chPref val="0"/>
        </dgm:presLayoutVars>
      </dgm:prSet>
      <dgm:spPr/>
    </dgm:pt>
  </dgm:ptLst>
  <dgm:cxnLst>
    <dgm:cxn modelId="{B06BA3B9-5A42-424E-B836-EE91D5465BD0}" srcId="{A51B1FB6-3DB8-4619-9351-4A5A308310F3}" destId="{46A6E7B4-15AF-4BDE-A29D-EF1988ED5244}" srcOrd="0" destOrd="0" parTransId="{A24806A8-AB3F-4F72-86DA-013F9BF728A9}" sibTransId="{2CF9DFA3-D084-42F2-A188-96F31D9D24BF}"/>
    <dgm:cxn modelId="{B7AD8BCD-EB68-4EC3-B65F-0481CFB53FD2}" type="presOf" srcId="{A51B1FB6-3DB8-4619-9351-4A5A308310F3}" destId="{CB7C4C10-4477-4F3C-9AC9-ADD5D8BC60C9}" srcOrd="0" destOrd="0" presId="urn:microsoft.com/office/officeart/2008/layout/PictureAccentList"/>
    <dgm:cxn modelId="{4FE4FA5C-EA8F-4DB1-9899-C2E48A8E362E}" type="presOf" srcId="{46A6E7B4-15AF-4BDE-A29D-EF1988ED5244}" destId="{144A237C-EFCA-47A4-A0AC-3D8B174BA39F}" srcOrd="0" destOrd="0" presId="urn:microsoft.com/office/officeart/2008/layout/PictureAccentList"/>
    <dgm:cxn modelId="{AAC657CE-6F89-4B67-AE7E-5F43A4DA98FB}" type="presParOf" srcId="{CB7C4C10-4477-4F3C-9AC9-ADD5D8BC60C9}" destId="{06843C0E-0677-4FA0-B79F-60E9F293C143}" srcOrd="0" destOrd="0" presId="urn:microsoft.com/office/officeart/2008/layout/PictureAccentList"/>
    <dgm:cxn modelId="{8D70F2D5-2D21-423E-A59D-F006ABD9A028}" type="presParOf" srcId="{06843C0E-0677-4FA0-B79F-60E9F293C143}" destId="{FFE69A05-9F6F-418B-BED2-92EC505D1005}" srcOrd="0" destOrd="0" presId="urn:microsoft.com/office/officeart/2008/layout/PictureAccentList"/>
    <dgm:cxn modelId="{4144C96C-B931-4D32-B856-A3F22EA90057}" type="presParOf" srcId="{FFE69A05-9F6F-418B-BED2-92EC505D1005}" destId="{144A237C-EFCA-47A4-A0AC-3D8B174BA39F}" srcOrd="0" destOrd="0" presId="urn:microsoft.com/office/officeart/2008/layout/PictureAccentList"/>
    <dgm:cxn modelId="{32F75C5E-4EA8-4CC3-B9FE-6CB0C1839ED2}" type="presParOf" srcId="{06843C0E-0677-4FA0-B79F-60E9F293C143}" destId="{6C285FA6-83AD-40EC-908D-F297722F456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A237C-EFCA-47A4-A0AC-3D8B174BA39F}">
      <dsp:nvSpPr>
        <dsp:cNvPr id="0" name=""/>
        <dsp:cNvSpPr/>
      </dsp:nvSpPr>
      <dsp:spPr>
        <a:xfrm>
          <a:off x="0" y="222764"/>
          <a:ext cx="5256199" cy="939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Todos los formularios se encuentran disponibles en www.gobiernosantiago.cl</a:t>
          </a:r>
          <a:endParaRPr lang="es-CL" sz="2400" kern="1200" dirty="0"/>
        </a:p>
      </dsp:txBody>
      <dsp:txXfrm>
        <a:off x="27516" y="250280"/>
        <a:ext cx="5201167" cy="884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eptoseisporciento@gobiernosantiago.c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deptoseisporciento@gobiernosantiago.c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6" y="173037"/>
            <a:ext cx="2160377" cy="19967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37" y="173037"/>
            <a:ext cx="2295525" cy="199072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09074" y="2593538"/>
            <a:ext cx="1084045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Hebrew" panose="02040503050201020203" pitchFamily="18" charset="-79"/>
                <a:cs typeface="Adobe Hebrew" panose="02040503050201020203" pitchFamily="18" charset="-79"/>
              </a:rPr>
              <a:t>Capacitación</a:t>
            </a:r>
          </a:p>
          <a:p>
            <a:pPr algn="ctr"/>
            <a:r>
              <a:rPr lang="es-CL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Hebrew" panose="02040503050201020203" pitchFamily="18" charset="-79"/>
                <a:cs typeface="Adobe Hebrew" panose="02040503050201020203" pitchFamily="18" charset="-79"/>
              </a:rPr>
              <a:t>FNDR 6% 2016</a:t>
            </a:r>
          </a:p>
          <a:p>
            <a:pPr algn="ctr"/>
            <a:r>
              <a:rPr lang="es-MX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obe Hebrew" panose="02040503050201020203" pitchFamily="18" charset="-79"/>
              </a:rPr>
              <a:t>Actividades de Cultura, Deporte y Seguridad</a:t>
            </a:r>
            <a:endParaRPr lang="es-CL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448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6534" y="661044"/>
            <a:ext cx="49336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Posterior al término de la ejecución del Proyecto se </a:t>
            </a:r>
            <a:r>
              <a:rPr lang="es-C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deberá presentar obligatoriamente</a:t>
            </a:r>
            <a:r>
              <a:rPr lang="es-C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s-C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 final </a:t>
            </a:r>
            <a:r>
              <a:rPr lang="es-C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éste</a:t>
            </a:r>
            <a:r>
              <a:rPr lang="es-C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 deberá ser entregado en</a:t>
            </a:r>
            <a:r>
              <a:rPr lang="es-CL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Oficina de Partes</a:t>
            </a:r>
            <a:r>
              <a:rPr lang="es-C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quien lo derivará al Departamento de Actividades </a:t>
            </a:r>
            <a:r>
              <a:rPr lang="es-C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Cultura, Deporte </a:t>
            </a:r>
            <a:r>
              <a:rPr lang="es-C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C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Seguridad</a:t>
            </a:r>
            <a:r>
              <a:rPr lang="es-C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72704" y="3719595"/>
            <a:ext cx="34612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rgbClr val="FF0000"/>
                </a:solidFill>
              </a:rPr>
              <a:t>Este documento no es acompañado de boletas, facturas y similares, pues los gastos se rinden en los formularios de rendición </a:t>
            </a:r>
            <a:r>
              <a:rPr lang="es-CL" dirty="0" smtClean="0">
                <a:solidFill>
                  <a:srgbClr val="FF0000"/>
                </a:solidFill>
              </a:rPr>
              <a:t>mensual.</a:t>
            </a: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07" y="0"/>
            <a:ext cx="6984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68" y="0"/>
            <a:ext cx="8338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3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914861" y="425613"/>
            <a:ext cx="3773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REINTEGROS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14400" y="2052935"/>
            <a:ext cx="105233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3200" dirty="0"/>
              <a:t>Cuando existan saldos que deban ser reintegrados, </a:t>
            </a:r>
            <a:r>
              <a:rPr lang="es-CL" sz="3200" dirty="0" smtClean="0"/>
              <a:t>estos deben ser depositados en </a:t>
            </a:r>
            <a:r>
              <a:rPr lang="es-CL" sz="2800" dirty="0" smtClean="0"/>
              <a:t>la Cuenta </a:t>
            </a:r>
            <a:r>
              <a:rPr lang="es-CL" sz="2800" dirty="0"/>
              <a:t>C</a:t>
            </a:r>
            <a:r>
              <a:rPr lang="es-CL" sz="2800" dirty="0" smtClean="0"/>
              <a:t>orriente </a:t>
            </a:r>
            <a:r>
              <a:rPr lang="es-CL" sz="3200" b="1" dirty="0"/>
              <a:t>N° 9012737 </a:t>
            </a:r>
            <a:r>
              <a:rPr lang="es-CL" sz="3200" dirty="0"/>
              <a:t>del</a:t>
            </a:r>
            <a:r>
              <a:rPr lang="es-CL" sz="3200" b="1" dirty="0"/>
              <a:t> Banco </a:t>
            </a:r>
            <a:r>
              <a:rPr lang="es-CL" sz="3200" b="1" dirty="0" smtClean="0"/>
              <a:t>Estado </a:t>
            </a:r>
            <a:r>
              <a:rPr lang="es-CL" sz="3200" dirty="0" smtClean="0"/>
              <a:t>a nombre del Gobierno Regional Metropolitano de Santiago</a:t>
            </a:r>
            <a:endParaRPr lang="es-CL" sz="2800" dirty="0"/>
          </a:p>
          <a:p>
            <a:endParaRPr lang="es-CL" sz="3200" dirty="0" smtClean="0"/>
          </a:p>
        </p:txBody>
      </p:sp>
    </p:spTree>
    <p:extLst>
      <p:ext uri="{BB962C8B-B14F-4D97-AF65-F5344CB8AC3E}">
        <p14:creationId xmlns:p14="http://schemas.microsoft.com/office/powerpoint/2010/main" val="131348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91963" y="379118"/>
            <a:ext cx="4315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Piezas Gráficas</a:t>
            </a:r>
            <a:endParaRPr lang="es-E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15" y="5047935"/>
            <a:ext cx="2381548" cy="181006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531415" y="4451030"/>
            <a:ext cx="2515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065E92"/>
                </a:solidFill>
              </a:rPr>
              <a:t>FINANCIA: </a:t>
            </a:r>
            <a:endParaRPr lang="es-CL" sz="2800" b="1" dirty="0">
              <a:solidFill>
                <a:srgbClr val="065E9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77" y="5179480"/>
            <a:ext cx="2763399" cy="171862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94927" y="1655760"/>
            <a:ext cx="518487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/>
              <a:t>Se deberá </a:t>
            </a:r>
            <a:r>
              <a:rPr lang="es-CL" dirty="0" smtClean="0"/>
              <a:t>enviar de forma OBLIGATORIA </a:t>
            </a:r>
            <a:r>
              <a:rPr lang="es-CL" dirty="0"/>
              <a:t>la propuesta gráfica para su autorización, al correo electrónico </a:t>
            </a:r>
            <a:r>
              <a:rPr lang="es-CL" sz="2000" b="1" dirty="0" smtClean="0">
                <a:hlinkClick r:id="rId4"/>
              </a:rPr>
              <a:t>deptoseisporciento@gobiernosantiago.cl</a:t>
            </a:r>
            <a:endParaRPr lang="es-CL" sz="2000" b="1" dirty="0" smtClean="0"/>
          </a:p>
          <a:p>
            <a:r>
              <a:rPr lang="es-CL" dirty="0" smtClean="0"/>
              <a:t>      con </a:t>
            </a:r>
            <a:r>
              <a:rPr lang="es-CL" dirty="0"/>
              <a:t>copia al </a:t>
            </a:r>
            <a:r>
              <a:rPr lang="es-CL" sz="2000" b="1" dirty="0"/>
              <a:t>analista asignado a su proyecto</a:t>
            </a:r>
            <a:r>
              <a:rPr lang="es-CL" dirty="0"/>
              <a:t>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605686" y="1638505"/>
            <a:ext cx="17442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-Flyers.</a:t>
            </a:r>
          </a:p>
          <a:p>
            <a:r>
              <a:rPr lang="es-CL" dirty="0" smtClean="0"/>
              <a:t>-Pasacalles.</a:t>
            </a:r>
          </a:p>
          <a:p>
            <a:r>
              <a:rPr lang="es-CL" dirty="0" smtClean="0"/>
              <a:t>-Pendones</a:t>
            </a:r>
          </a:p>
          <a:p>
            <a:r>
              <a:rPr lang="es-CL" dirty="0" smtClean="0"/>
              <a:t>-Invitaciones.</a:t>
            </a:r>
          </a:p>
          <a:p>
            <a:r>
              <a:rPr lang="es-CL" dirty="0" smtClean="0"/>
              <a:t>-Placas.</a:t>
            </a:r>
          </a:p>
          <a:p>
            <a:r>
              <a:rPr lang="es-CL" dirty="0" smtClean="0"/>
              <a:t>-Afiches.</a:t>
            </a:r>
          </a:p>
          <a:p>
            <a:r>
              <a:rPr lang="es-CL" dirty="0" smtClean="0"/>
              <a:t>-Otros.</a:t>
            </a:r>
          </a:p>
          <a:p>
            <a:endParaRPr lang="es-CL" dirty="0"/>
          </a:p>
        </p:txBody>
      </p:sp>
      <p:sp>
        <p:nvSpPr>
          <p:cNvPr id="8" name="Abrir llave 7"/>
          <p:cNvSpPr/>
          <p:nvPr/>
        </p:nvSpPr>
        <p:spPr>
          <a:xfrm>
            <a:off x="5021451" y="1472338"/>
            <a:ext cx="734507" cy="2304601"/>
          </a:xfrm>
          <a:prstGeom prst="leftBrace">
            <a:avLst>
              <a:gd name="adj1" fmla="val 8333"/>
              <a:gd name="adj2" fmla="val 3279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8160561" y="1937279"/>
            <a:ext cx="3897134" cy="1261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/>
              <a:t>Se </a:t>
            </a:r>
            <a:r>
              <a:rPr lang="es-CL" dirty="0" smtClean="0"/>
              <a:t>deben incorporar los logotipos del  </a:t>
            </a:r>
            <a:r>
              <a:rPr lang="es-CL" sz="2000" b="1" dirty="0"/>
              <a:t>Gobierno </a:t>
            </a:r>
            <a:r>
              <a:rPr lang="es-CL" sz="2000" b="1" dirty="0" smtClean="0"/>
              <a:t>Regional y </a:t>
            </a:r>
            <a:r>
              <a:rPr lang="es-CL" dirty="0" smtClean="0"/>
              <a:t> </a:t>
            </a:r>
            <a:r>
              <a:rPr lang="es-CL" sz="2000" b="1" dirty="0" smtClean="0"/>
              <a:t>Consejo </a:t>
            </a:r>
            <a:r>
              <a:rPr lang="es-CL" sz="2000" b="1" dirty="0"/>
              <a:t>R</a:t>
            </a:r>
            <a:r>
              <a:rPr lang="es-CL" sz="2000" b="1" dirty="0" smtClean="0"/>
              <a:t>egional </a:t>
            </a:r>
            <a:r>
              <a:rPr lang="es-CL" sz="2000" dirty="0" smtClean="0"/>
              <a:t>y</a:t>
            </a:r>
            <a:r>
              <a:rPr lang="es-CL" sz="2000" b="1" dirty="0" smtClean="0"/>
              <a:t> </a:t>
            </a:r>
            <a:r>
              <a:rPr lang="es-CL" dirty="0"/>
              <a:t>sobre estos la palabra </a:t>
            </a:r>
            <a:r>
              <a:rPr lang="es-CL" i="1" dirty="0" smtClean="0"/>
              <a:t>FINANCIA.</a:t>
            </a:r>
            <a:endParaRPr lang="es-CL" i="1" dirty="0"/>
          </a:p>
        </p:txBody>
      </p:sp>
      <p:sp>
        <p:nvSpPr>
          <p:cNvPr id="10" name="Flecha a la derecha con muesca 9"/>
          <p:cNvSpPr/>
          <p:nvPr/>
        </p:nvSpPr>
        <p:spPr>
          <a:xfrm>
            <a:off x="6989735" y="2535099"/>
            <a:ext cx="1093335" cy="223599"/>
          </a:xfrm>
          <a:prstGeom prst="notchedRightArrow">
            <a:avLst>
              <a:gd name="adj1" fmla="val 18496"/>
              <a:gd name="adj2" fmla="val 49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541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82766" y="1589607"/>
            <a:ext cx="10104895" cy="1321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</a:t>
            </a:r>
            <a:r>
              <a:rPr lang="es-CL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Piezas Gráficas </a:t>
            </a:r>
            <a:r>
              <a:rPr lang="es-CL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deben  estar instaladas </a:t>
            </a:r>
            <a:r>
              <a:rPr lang="es-CL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los lugares en que se ejecutarán los proyectos, desde su inicio hasta el término de ellos, en forma obligatoria.</a:t>
            </a:r>
            <a:r>
              <a:rPr lang="es-CL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25349" y="211487"/>
            <a:ext cx="7619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dirty="0"/>
              <a:t>Una vez aprobadas las </a:t>
            </a:r>
            <a:r>
              <a:rPr lang="es-CL" sz="2400" b="1" dirty="0" smtClean="0"/>
              <a:t>Piezas Gráficas </a:t>
            </a:r>
            <a:r>
              <a:rPr lang="es-CL" sz="2400" dirty="0" smtClean="0"/>
              <a:t>estas </a:t>
            </a:r>
            <a:r>
              <a:rPr lang="es-CL" sz="2400" dirty="0"/>
              <a:t>pueden ser </a:t>
            </a:r>
            <a:r>
              <a:rPr lang="es-CL" sz="2400" dirty="0" smtClean="0"/>
              <a:t>confeccionadas, </a:t>
            </a:r>
            <a:r>
              <a:rPr lang="es-CL" sz="2400" dirty="0"/>
              <a:t>de lo contrario al rendir el gasto este será rechazado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63336" y="3476803"/>
            <a:ext cx="432402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 smtClean="0"/>
              <a:t>En el caso que el proyecto contemple ceremonias </a:t>
            </a:r>
            <a:r>
              <a:rPr lang="es-CL" dirty="0"/>
              <a:t>de inicio o cierres </a:t>
            </a:r>
            <a:r>
              <a:rPr lang="es-CL" dirty="0" smtClean="0"/>
              <a:t>deberán </a:t>
            </a:r>
            <a:r>
              <a:rPr lang="es-CL" dirty="0"/>
              <a:t>ser </a:t>
            </a:r>
            <a:r>
              <a:rPr lang="es-CL" dirty="0" smtClean="0"/>
              <a:t>coordinadas </a:t>
            </a:r>
            <a:r>
              <a:rPr lang="es-CL" b="1" dirty="0"/>
              <a:t>obligatoriamente</a:t>
            </a:r>
            <a:r>
              <a:rPr lang="es-CL" dirty="0"/>
              <a:t> </a:t>
            </a:r>
            <a:r>
              <a:rPr lang="es-CL" dirty="0" smtClean="0"/>
              <a:t>con el </a:t>
            </a:r>
            <a:r>
              <a:rPr lang="es-CL" dirty="0"/>
              <a:t>personal del Gobierno Regional mediante contacto al </a:t>
            </a:r>
            <a:r>
              <a:rPr lang="es-CL" dirty="0" smtClean="0"/>
              <a:t>correo electrónico: </a:t>
            </a:r>
            <a:r>
              <a:rPr lang="es-CL" sz="1600" b="1" dirty="0" smtClean="0">
                <a:hlinkClick r:id="rId2"/>
              </a:rPr>
              <a:t>deptoseisporciento@gobiernosantiago.cl</a:t>
            </a:r>
            <a:endParaRPr lang="es-CL" sz="1600" b="1" dirty="0" smtClean="0"/>
          </a:p>
          <a:p>
            <a:pPr algn="just"/>
            <a:r>
              <a:rPr lang="es-CL" dirty="0" smtClean="0"/>
              <a:t>con </a:t>
            </a:r>
            <a:r>
              <a:rPr lang="es-CL" dirty="0"/>
              <a:t>copia al </a:t>
            </a:r>
            <a:r>
              <a:rPr lang="es-CL" b="1" dirty="0"/>
              <a:t>analista asignado a su proyecto</a:t>
            </a:r>
            <a:r>
              <a:rPr lang="es-CL" dirty="0"/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025325" y="3127637"/>
            <a:ext cx="71627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Deberán incluir en </a:t>
            </a:r>
            <a:r>
              <a:rPr lang="es-CL" dirty="0"/>
              <a:t>la convocatoria</a:t>
            </a:r>
            <a:r>
              <a:rPr lang="es-CL" dirty="0" smtClean="0"/>
              <a:t>, con </a:t>
            </a:r>
            <a:r>
              <a:rPr lang="es-CL" dirty="0"/>
              <a:t>al menos </a:t>
            </a:r>
            <a:r>
              <a:rPr lang="es-CL" dirty="0" smtClean="0"/>
              <a:t>una </a:t>
            </a:r>
            <a:r>
              <a:rPr lang="es-CL" dirty="0"/>
              <a:t>semana de antelación </a:t>
            </a:r>
            <a:r>
              <a:rPr lang="es-CL" dirty="0" smtClean="0"/>
              <a:t>a:</a:t>
            </a:r>
          </a:p>
          <a:p>
            <a:r>
              <a:rPr lang="es-CL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 smtClean="0"/>
              <a:t>El </a:t>
            </a:r>
            <a:r>
              <a:rPr lang="es-CL" dirty="0"/>
              <a:t>Presidente del Consejo Regional </a:t>
            </a:r>
            <a:r>
              <a:rPr lang="es-CL" dirty="0" smtClean="0"/>
              <a:t>Metropolitano.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 smtClean="0"/>
              <a:t>Secretario Ejecutivo </a:t>
            </a:r>
            <a:r>
              <a:rPr lang="es-CL" dirty="0"/>
              <a:t>del Consejo Regional Metropolitano de </a:t>
            </a:r>
            <a:r>
              <a:rPr lang="es-CL" dirty="0" smtClean="0"/>
              <a:t>Santiago.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 smtClean="0"/>
              <a:t>Administración </a:t>
            </a:r>
            <a:r>
              <a:rPr lang="es-CL" dirty="0"/>
              <a:t>Regional del Gobierno </a:t>
            </a:r>
            <a:r>
              <a:rPr lang="es-CL" dirty="0" smtClean="0"/>
              <a:t>Regional.</a:t>
            </a:r>
          </a:p>
        </p:txBody>
      </p:sp>
      <p:sp>
        <p:nvSpPr>
          <p:cNvPr id="6" name="Abrir llave 5"/>
          <p:cNvSpPr/>
          <p:nvPr/>
        </p:nvSpPr>
        <p:spPr>
          <a:xfrm>
            <a:off x="4526795" y="2662989"/>
            <a:ext cx="997059" cy="3574220"/>
          </a:xfrm>
          <a:prstGeom prst="leftBrace">
            <a:avLst>
              <a:gd name="adj1" fmla="val 8333"/>
              <a:gd name="adj2" fmla="val 463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049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17469" y="173864"/>
            <a:ext cx="6224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Gastos de Honorarios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6662" y="2577086"/>
            <a:ext cx="3290807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dirty="0"/>
              <a:t>El giro de la </a:t>
            </a:r>
            <a:r>
              <a:rPr lang="es-CL" dirty="0" smtClean="0"/>
              <a:t>boleta y/o factura </a:t>
            </a:r>
            <a:r>
              <a:rPr lang="es-CL" dirty="0"/>
              <a:t>debe ser acorde a la naturaleza del servicio y del producto prestado, además se debe señalar claramente el </a:t>
            </a:r>
            <a:r>
              <a:rPr lang="es-CL" b="1" i="1" dirty="0"/>
              <a:t>detalle del servicio prestado</a:t>
            </a:r>
            <a:r>
              <a:rPr lang="es-CL" dirty="0"/>
              <a:t>, </a:t>
            </a:r>
            <a:r>
              <a:rPr lang="es-CL" b="1" dirty="0"/>
              <a:t>el </a:t>
            </a:r>
            <a:r>
              <a:rPr lang="es-CL" b="1" i="1" dirty="0"/>
              <a:t>nombre del proyecto</a:t>
            </a:r>
            <a:r>
              <a:rPr lang="es-CL" i="1" dirty="0"/>
              <a:t> y </a:t>
            </a:r>
            <a:r>
              <a:rPr lang="es-CL" dirty="0"/>
              <a:t>la </a:t>
            </a:r>
            <a:r>
              <a:rPr lang="es-CL" b="1" i="1" dirty="0"/>
              <a:t>institución a la cual se le prestó el servicio</a:t>
            </a:r>
            <a:r>
              <a:rPr lang="es-CL" dirty="0"/>
              <a:t>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535840" y="2366185"/>
            <a:ext cx="324431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b="1" dirty="0"/>
              <a:t>Formulario </a:t>
            </a:r>
            <a:r>
              <a:rPr lang="es-CL" b="1" dirty="0" smtClean="0"/>
              <a:t>N° </a:t>
            </a:r>
            <a:r>
              <a:rPr lang="es-CL" b="1" dirty="0"/>
              <a:t>29 del </a:t>
            </a:r>
            <a:r>
              <a:rPr lang="es-CL" b="1" dirty="0" err="1" smtClean="0"/>
              <a:t>S.l.l</a:t>
            </a:r>
            <a:r>
              <a:rPr lang="es-CL" dirty="0" smtClean="0"/>
              <a:t>,  que declara </a:t>
            </a:r>
            <a:r>
              <a:rPr lang="es-CL" dirty="0"/>
              <a:t>y paga por </a:t>
            </a:r>
            <a:r>
              <a:rPr lang="es-CL" b="1" dirty="0"/>
              <a:t>los impuestos retenidos </a:t>
            </a:r>
            <a:r>
              <a:rPr lang="es-CL" b="1" dirty="0" smtClean="0"/>
              <a:t>del </a:t>
            </a:r>
            <a:r>
              <a:rPr lang="es-CL" b="1" dirty="0"/>
              <a:t>10</a:t>
            </a:r>
            <a:r>
              <a:rPr lang="es-CL" b="1" dirty="0" smtClean="0"/>
              <a:t>%.</a:t>
            </a:r>
            <a:endParaRPr lang="es-CL" b="1" dirty="0"/>
          </a:p>
        </p:txBody>
      </p:sp>
      <p:sp>
        <p:nvSpPr>
          <p:cNvPr id="5" name="Rectángulo 4"/>
          <p:cNvSpPr/>
          <p:nvPr/>
        </p:nvSpPr>
        <p:spPr>
          <a:xfrm>
            <a:off x="8898523" y="2577086"/>
            <a:ext cx="3099661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dirty="0"/>
              <a:t>Las personas </a:t>
            </a:r>
            <a:r>
              <a:rPr lang="es-CL" dirty="0" smtClean="0"/>
              <a:t>contratadas, </a:t>
            </a:r>
            <a:r>
              <a:rPr lang="es-CL" dirty="0"/>
              <a:t>deben </a:t>
            </a:r>
            <a:r>
              <a:rPr lang="es-CL" dirty="0" smtClean="0"/>
              <a:t>presentar un </a:t>
            </a:r>
            <a:r>
              <a:rPr lang="es-CL" b="1" dirty="0" smtClean="0"/>
              <a:t>informe </a:t>
            </a:r>
            <a:r>
              <a:rPr lang="es-CL" b="1" dirty="0"/>
              <a:t>de actividades desarrolladas</a:t>
            </a:r>
            <a:r>
              <a:rPr lang="es-CL" dirty="0"/>
              <a:t> </a:t>
            </a:r>
            <a:r>
              <a:rPr lang="es-CL" dirty="0" smtClean="0"/>
              <a:t>de forma </a:t>
            </a:r>
            <a:r>
              <a:rPr lang="es-CL" dirty="0"/>
              <a:t>separada </a:t>
            </a:r>
            <a:r>
              <a:rPr lang="es-CL" dirty="0" smtClean="0"/>
              <a:t>por  cada uno de </a:t>
            </a:r>
            <a:r>
              <a:rPr lang="es-CL" dirty="0"/>
              <a:t>los meses que se presta el </a:t>
            </a:r>
            <a:r>
              <a:rPr lang="es-CL" dirty="0" smtClean="0"/>
              <a:t>servicio.</a:t>
            </a:r>
            <a:endParaRPr lang="es-CL" dirty="0"/>
          </a:p>
        </p:txBody>
      </p:sp>
      <p:sp>
        <p:nvSpPr>
          <p:cNvPr id="6" name="Cerrar llave 5"/>
          <p:cNvSpPr/>
          <p:nvPr/>
        </p:nvSpPr>
        <p:spPr>
          <a:xfrm rot="16200000">
            <a:off x="5530316" y="-3390958"/>
            <a:ext cx="1255362" cy="104561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467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5981" y="177639"/>
            <a:ext cx="120060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Gastos de Inversión</a:t>
            </a:r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Operación y Administrativos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5020" y="1803977"/>
            <a:ext cx="1175268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 smtClean="0"/>
              <a:t>Las respectivas </a:t>
            </a:r>
            <a:r>
              <a:rPr lang="es-CL" b="1" dirty="0" smtClean="0"/>
              <a:t>boletas </a:t>
            </a:r>
            <a:r>
              <a:rPr lang="es-CL" b="1" dirty="0"/>
              <a:t>y/o </a:t>
            </a:r>
            <a:r>
              <a:rPr lang="es-CL" b="1" dirty="0" smtClean="0"/>
              <a:t>facturas </a:t>
            </a:r>
            <a:r>
              <a:rPr lang="es-CL" dirty="0" smtClean="0"/>
              <a:t>deben entregarse en </a:t>
            </a:r>
            <a:r>
              <a:rPr lang="es-CL" b="1" dirty="0" smtClean="0"/>
              <a:t>estado de perfecta legibilidad</a:t>
            </a:r>
            <a:r>
              <a:rPr lang="es-CL" dirty="0" smtClean="0"/>
              <a:t> </a:t>
            </a:r>
            <a:r>
              <a:rPr lang="es-CL" dirty="0"/>
              <a:t>(con toda la información claramente impresa), sin enmiendas e íntegros.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12650" y="4699526"/>
            <a:ext cx="1175268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 smtClean="0"/>
              <a:t>Los gastos operacionales  que consideren  compra en alimentos, coctel,  catering, entre otros no podrán </a:t>
            </a:r>
            <a:r>
              <a:rPr lang="es-CL" dirty="0"/>
              <a:t>rendir con cargo a fondos públicos, </a:t>
            </a:r>
            <a:r>
              <a:rPr lang="es-CL" b="1" dirty="0"/>
              <a:t>compras de bebidas alcohólicas</a:t>
            </a:r>
            <a:r>
              <a:rPr lang="es-CL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25020" y="4012524"/>
            <a:ext cx="11752680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 smtClean="0"/>
              <a:t>Incluir en sus rendiciones de gastos </a:t>
            </a:r>
            <a:r>
              <a:rPr lang="es-CL" b="1" dirty="0" smtClean="0"/>
              <a:t>Fotografías</a:t>
            </a:r>
            <a:r>
              <a:rPr lang="es-CL" dirty="0" smtClean="0"/>
              <a:t> </a:t>
            </a:r>
            <a:r>
              <a:rPr lang="es-CL" dirty="0"/>
              <a:t>de los bienes </a:t>
            </a:r>
            <a:r>
              <a:rPr lang="es-CL" dirty="0" smtClean="0"/>
              <a:t>adquiridos. </a:t>
            </a:r>
            <a:endParaRPr lang="es-CL" dirty="0"/>
          </a:p>
        </p:txBody>
      </p:sp>
      <p:sp>
        <p:nvSpPr>
          <p:cNvPr id="3" name="CuadroTexto 2"/>
          <p:cNvSpPr txBox="1"/>
          <p:nvPr/>
        </p:nvSpPr>
        <p:spPr>
          <a:xfrm>
            <a:off x="325020" y="3456215"/>
            <a:ext cx="11752680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Facturas deben incluir timbre cancelado, proveedor da fe del pago del producto </a:t>
            </a:r>
            <a:endParaRPr lang="es-CL" dirty="0"/>
          </a:p>
        </p:txBody>
      </p:sp>
      <p:sp>
        <p:nvSpPr>
          <p:cNvPr id="8" name="Rectángulo 4"/>
          <p:cNvSpPr/>
          <p:nvPr/>
        </p:nvSpPr>
        <p:spPr>
          <a:xfrm>
            <a:off x="312650" y="2593189"/>
            <a:ext cx="11752680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En las </a:t>
            </a:r>
            <a:r>
              <a:rPr lang="es-CL" b="1" dirty="0"/>
              <a:t>boletas y/o </a:t>
            </a:r>
            <a:r>
              <a:rPr lang="es-CL" b="1" dirty="0" smtClean="0"/>
              <a:t>facturas </a:t>
            </a:r>
            <a:r>
              <a:rPr lang="es-CL" dirty="0" smtClean="0"/>
              <a:t>se debe señalar claramente el detalle del servicio prestado o producto adquirido</a:t>
            </a:r>
            <a:r>
              <a:rPr lang="es-MX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076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3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162704" y="363620"/>
            <a:ext cx="1455324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necesita autorización expresa del </a:t>
            </a:r>
          </a:p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Departamento de Cultura, Deporte y Seguridad para: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72048" y="2143954"/>
            <a:ext cx="9892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Solicitud de ampliación de plazo de ejecución del </a:t>
            </a:r>
            <a:r>
              <a:rPr lang="es-CL" dirty="0" smtClean="0"/>
              <a:t>proyecto, solo en caso extraordinario en que la iniciativa se extienda más allá del 31-07-2017, previa justificación.</a:t>
            </a: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972048" y="2828836"/>
            <a:ext cx="10145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/>
              <a:t>Modificación o alteración </a:t>
            </a:r>
            <a:r>
              <a:rPr lang="es-CL" dirty="0"/>
              <a:t>al itemizado de gastos del proyecto o de las partidas que componen cada ítem (no puede ejecutar ningún gasto sin esta autorización) </a:t>
            </a:r>
            <a:r>
              <a:rPr lang="es-CL" dirty="0" smtClean="0"/>
              <a:t>ya que de lo contrario </a:t>
            </a:r>
            <a:r>
              <a:rPr lang="es-CL" b="1" dirty="0"/>
              <a:t>los </a:t>
            </a:r>
            <a:r>
              <a:rPr lang="es-CL" b="1" dirty="0" smtClean="0"/>
              <a:t>gastos serán rechazados y asumidos por la organización.</a:t>
            </a:r>
            <a:endParaRPr lang="es-CL" b="1" dirty="0"/>
          </a:p>
        </p:txBody>
      </p:sp>
      <p:sp>
        <p:nvSpPr>
          <p:cNvPr id="5" name="Rectángulo 4"/>
          <p:cNvSpPr/>
          <p:nvPr/>
        </p:nvSpPr>
        <p:spPr>
          <a:xfrm>
            <a:off x="972048" y="4067716"/>
            <a:ext cx="10145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Toda otra modificación tales como: cambio de horario del proyecto, cambio de profesional, cambio de lugar, cambio de proveedor</a:t>
            </a:r>
            <a:r>
              <a:rPr lang="es-CL" dirty="0" smtClean="0"/>
              <a:t>,  </a:t>
            </a:r>
            <a:r>
              <a:rPr lang="es-CL" dirty="0"/>
              <a:t>etc. debe ser comunicada o informado por correo electrónico al analista asignado </a:t>
            </a:r>
            <a:r>
              <a:rPr lang="es-CL" dirty="0" smtClean="0"/>
              <a:t>al proyecto.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5024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22186" y="0"/>
            <a:ext cx="79378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Dudas y Consultas 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97278" y="1127256"/>
            <a:ext cx="526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Listado de Analistas proyectos 2016:  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97278" y="3014961"/>
            <a:ext cx="4114802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dirty="0"/>
              <a:t>Analista: Felipe </a:t>
            </a:r>
            <a:r>
              <a:rPr lang="es-CL" dirty="0" smtClean="0"/>
              <a:t>Vásquez</a:t>
            </a:r>
          </a:p>
          <a:p>
            <a:r>
              <a:rPr lang="es-CL" dirty="0" smtClean="0"/>
              <a:t>Mail: fvasquez@gobiernosantiago.cl</a:t>
            </a:r>
          </a:p>
          <a:p>
            <a:r>
              <a:rPr lang="es-CL" dirty="0" smtClean="0"/>
              <a:t>fono:222509126</a:t>
            </a:r>
            <a:endParaRPr lang="es-CL" dirty="0"/>
          </a:p>
        </p:txBody>
      </p:sp>
      <p:sp>
        <p:nvSpPr>
          <p:cNvPr id="7" name="Rectángulo 6"/>
          <p:cNvSpPr/>
          <p:nvPr/>
        </p:nvSpPr>
        <p:spPr>
          <a:xfrm>
            <a:off x="1116872" y="4181969"/>
            <a:ext cx="4095207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/>
              <a:t>Analista: </a:t>
            </a:r>
            <a:r>
              <a:rPr lang="pt-BR" dirty="0" smtClean="0"/>
              <a:t>Yuri Nuñez</a:t>
            </a:r>
            <a:endParaRPr lang="pt-BR" dirty="0"/>
          </a:p>
          <a:p>
            <a:r>
              <a:rPr lang="pt-BR" dirty="0"/>
              <a:t>Mail: </a:t>
            </a:r>
            <a:r>
              <a:rPr lang="pt-BR" dirty="0" smtClean="0"/>
              <a:t>ynunez@gobiernosantiago.cl</a:t>
            </a:r>
            <a:endParaRPr lang="pt-BR" dirty="0"/>
          </a:p>
          <a:p>
            <a:r>
              <a:rPr lang="pt-BR" dirty="0" smtClean="0"/>
              <a:t>fono:222509278</a:t>
            </a:r>
            <a:endParaRPr lang="pt-BR" dirty="0"/>
          </a:p>
        </p:txBody>
      </p:sp>
      <p:sp>
        <p:nvSpPr>
          <p:cNvPr id="8" name="Rectángulo 7"/>
          <p:cNvSpPr/>
          <p:nvPr/>
        </p:nvSpPr>
        <p:spPr>
          <a:xfrm>
            <a:off x="1097278" y="1860799"/>
            <a:ext cx="4114802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/>
              <a:t>Analista: </a:t>
            </a:r>
            <a:r>
              <a:rPr lang="pt-BR" dirty="0" smtClean="0"/>
              <a:t>Andrea Monteverde </a:t>
            </a:r>
            <a:endParaRPr lang="pt-BR" dirty="0"/>
          </a:p>
          <a:p>
            <a:r>
              <a:rPr lang="pt-BR" dirty="0"/>
              <a:t>Mail: </a:t>
            </a:r>
            <a:r>
              <a:rPr lang="pt-BR" dirty="0" smtClean="0"/>
              <a:t>amonteverde@gobiernosantiago.cl</a:t>
            </a:r>
            <a:endParaRPr lang="pt-BR" dirty="0"/>
          </a:p>
          <a:p>
            <a:r>
              <a:rPr lang="pt-BR" dirty="0" smtClean="0"/>
              <a:t>fono:222509277</a:t>
            </a:r>
            <a:endParaRPr lang="pt-BR" dirty="0"/>
          </a:p>
        </p:txBody>
      </p:sp>
      <p:sp>
        <p:nvSpPr>
          <p:cNvPr id="9" name="CuadroTexto 8"/>
          <p:cNvSpPr txBox="1"/>
          <p:nvPr/>
        </p:nvSpPr>
        <p:spPr>
          <a:xfrm>
            <a:off x="7115476" y="1311922"/>
            <a:ext cx="3171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/>
              <a:t>Horarios de Atención Público</a:t>
            </a:r>
            <a:r>
              <a:rPr lang="es-CL" sz="2800" dirty="0" smtClean="0"/>
              <a:t>:</a:t>
            </a:r>
          </a:p>
          <a:p>
            <a:pPr algn="ctr"/>
            <a:r>
              <a:rPr lang="es-CL" sz="2800" dirty="0" smtClean="0"/>
              <a:t>09:30 </a:t>
            </a:r>
            <a:r>
              <a:rPr lang="es-CL" sz="2800" dirty="0"/>
              <a:t>a 13:00 </a:t>
            </a:r>
            <a:r>
              <a:rPr lang="es-CL" sz="2800" dirty="0" smtClean="0"/>
              <a:t>hrs.</a:t>
            </a:r>
            <a:endParaRPr lang="es-CL" sz="2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728756" y="5706757"/>
            <a:ext cx="249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GRACIAS</a:t>
            </a:r>
            <a:endParaRPr lang="es-CL" sz="36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297925582"/>
              </p:ext>
            </p:extLst>
          </p:nvPr>
        </p:nvGraphicFramePr>
        <p:xfrm>
          <a:off x="5800821" y="3385708"/>
          <a:ext cx="5256199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597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8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82532" y="1194420"/>
            <a:ext cx="54470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CL" dirty="0" smtClean="0"/>
              <a:t>DENTRO DE LOS </a:t>
            </a:r>
            <a:r>
              <a:rPr lang="es-CL" sz="2000" b="1" dirty="0" smtClean="0"/>
              <a:t>20 DIAS HABILES </a:t>
            </a:r>
            <a:r>
              <a:rPr lang="es-CL" dirty="0" smtClean="0"/>
              <a:t>POSTERIOR A LA ENTREGA DE LOS RECURSOS.  </a:t>
            </a:r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398311" y="3268256"/>
            <a:ext cx="9111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COMPROBANTE INGRESO RECURSOS EN LA CUENTA DE LA INSTITUCION.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Comprobante de Depósito</a:t>
            </a:r>
          </a:p>
          <a:p>
            <a:pPr marL="285750" indent="-285750">
              <a:buFontTx/>
              <a:buChar char="-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Copia de la Libreta de Ahorro</a:t>
            </a:r>
          </a:p>
          <a:p>
            <a:pPr marL="285750" indent="-285750">
              <a:buFontTx/>
              <a:buChar char="-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Cartola de cuenta corriente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150" y="279833"/>
            <a:ext cx="2400300" cy="1905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-356977" y="133245"/>
            <a:ext cx="116472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</a:t>
            </a:r>
            <a:r>
              <a:rPr lang="es-CL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 debo hacer luego de recibir los recursos?</a:t>
            </a:r>
            <a:endParaRPr lang="es-C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829009" y="2184833"/>
            <a:ext cx="452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u="sng" dirty="0" smtClean="0"/>
              <a:t>INGRESAR A TRAVES DE OFICINA DE PARTES</a:t>
            </a:r>
          </a:p>
          <a:p>
            <a:pPr algn="ctr"/>
            <a:r>
              <a:rPr lang="es-CL" b="1" u="sng" dirty="0" smtClean="0"/>
              <a:t>(Bandera N° 46 primer piso)</a:t>
            </a:r>
            <a:endParaRPr lang="es-CL" b="1" u="sng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407" y="3715259"/>
            <a:ext cx="2387600" cy="255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7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2183" y="2828834"/>
            <a:ext cx="471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 Cronograma detallado de actividades</a:t>
            </a:r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brir llave 5"/>
          <p:cNvSpPr/>
          <p:nvPr/>
        </p:nvSpPr>
        <p:spPr>
          <a:xfrm>
            <a:off x="5135102" y="349702"/>
            <a:ext cx="1058779" cy="52938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/>
          <p:cNvSpPr txBox="1"/>
          <p:nvPr/>
        </p:nvSpPr>
        <p:spPr>
          <a:xfrm>
            <a:off x="6193881" y="2145895"/>
            <a:ext cx="611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Fecha y horarios de inicio y termino de las actividades 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276756" y="3341065"/>
            <a:ext cx="51480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Cualquier modificación que sufra su programa de actividades  debe ser informado oportunamente a su analista</a:t>
            </a:r>
            <a:endParaRPr lang="es-C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364219" y="449876"/>
            <a:ext cx="280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 MINIMO:</a:t>
            </a:r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193881" y="1105552"/>
            <a:ext cx="362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Tipo de actividad a desarrollar 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193881" y="1674885"/>
            <a:ext cx="546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Dirección exacta en que tendrá lugar la actividad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5" y="3802730"/>
            <a:ext cx="4169443" cy="30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5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58715" y="623041"/>
            <a:ext cx="726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Arial" panose="020B0604020202020204" pitchFamily="34" charset="0"/>
                <a:cs typeface="Arial" panose="020B0604020202020204" pitchFamily="34" charset="0"/>
              </a:rPr>
              <a:t>C.  CONTRATOS DE LOS PROFESIONALES A HONORARIOS</a:t>
            </a:r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0843" y="1341203"/>
            <a:ext cx="11550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Los contratos son simples (no es requisito suscribirlos ante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notario), deben venir firmados y contemplar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al menos la siguiente información: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02105" y="2139672"/>
            <a:ext cx="7320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Individualizar a las </a:t>
            </a:r>
            <a:r>
              <a:rPr lang="es-CL" dirty="0" smtClean="0"/>
              <a:t>partes, Contratante y Contratado con Nombre </a:t>
            </a:r>
            <a:r>
              <a:rPr lang="es-CL" dirty="0"/>
              <a:t>y </a:t>
            </a:r>
            <a:r>
              <a:rPr lang="es-CL" dirty="0" smtClean="0"/>
              <a:t>RUN</a:t>
            </a: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802105" y="2937241"/>
            <a:ext cx="11117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Señalar la fecha en que se celebran, desde cuando comienza la prestación de servicios y hasta cuando se extiende.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02105" y="2535119"/>
            <a:ext cx="8422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Descripción de las funciones a desempeñar, lugar y horario de </a:t>
            </a:r>
            <a:r>
              <a:rPr lang="es-CL" dirty="0" smtClean="0"/>
              <a:t>trabajo.</a:t>
            </a:r>
            <a:endParaRPr lang="es-CL" dirty="0"/>
          </a:p>
        </p:txBody>
      </p:sp>
      <p:sp>
        <p:nvSpPr>
          <p:cNvPr id="7" name="Rectángulo 6"/>
          <p:cNvSpPr/>
          <p:nvPr/>
        </p:nvSpPr>
        <p:spPr>
          <a:xfrm>
            <a:off x="802105" y="3717507"/>
            <a:ext cx="11229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La organización es la responsable de retener y cancelar el impuesto retenido a través del formulario N° 29 del S.I.I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02105" y="3327374"/>
            <a:ext cx="10234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Informe de actividades desarrolladas en forma separada por cada uno de los meses que presta </a:t>
            </a:r>
            <a:r>
              <a:rPr lang="es-CL" dirty="0" smtClean="0"/>
              <a:t>servicio.</a:t>
            </a:r>
            <a:endParaRPr lang="es-CL" dirty="0"/>
          </a:p>
        </p:txBody>
      </p:sp>
      <p:sp>
        <p:nvSpPr>
          <p:cNvPr id="9" name="Rectángulo 8"/>
          <p:cNvSpPr/>
          <p:nvPr/>
        </p:nvSpPr>
        <p:spPr>
          <a:xfrm>
            <a:off x="1540041" y="4497773"/>
            <a:ext cx="93044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rgbClr val="FF0000"/>
                </a:solidFill>
              </a:rPr>
              <a:t>El pago oportuno de las retenciones de impuestos a los honorarios también es responsabilidad del representante legal, aún en el evento de estipular en el contrato que el prestador de servicios debe pagar ese impuesto</a:t>
            </a:r>
            <a:r>
              <a:rPr lang="es-CL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es-CL" b="1" dirty="0" smtClean="0"/>
          </a:p>
          <a:p>
            <a:pPr algn="ctr"/>
            <a:r>
              <a:rPr lang="es-CL" b="1" dirty="0" smtClean="0">
                <a:solidFill>
                  <a:srgbClr val="FF0000"/>
                </a:solidFill>
              </a:rPr>
              <a:t>Los </a:t>
            </a:r>
            <a:r>
              <a:rPr lang="es-CL" b="1" dirty="0">
                <a:solidFill>
                  <a:srgbClr val="FF0000"/>
                </a:solidFill>
              </a:rPr>
              <a:t>impuestos pagados fuera de plazo generan multas asumidas por la organización.</a:t>
            </a:r>
          </a:p>
        </p:txBody>
      </p:sp>
    </p:spTree>
    <p:extLst>
      <p:ext uri="{BB962C8B-B14F-4D97-AF65-F5344CB8AC3E}">
        <p14:creationId xmlns:p14="http://schemas.microsoft.com/office/powerpoint/2010/main" val="60577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94" y="0"/>
            <a:ext cx="8431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390" y="2640299"/>
            <a:ext cx="5590517" cy="160948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24589" y="159965"/>
            <a:ext cx="116305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Control De Ejecución y Rendición De Cuentas </a:t>
            </a:r>
            <a:endParaRPr lang="es-CL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1740" y="1514749"/>
            <a:ext cx="108198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i="1" dirty="0" smtClean="0"/>
              <a:t>Las instituciones privadas sin fines de lucro y organizaciones funcionales y territoriales</a:t>
            </a:r>
            <a:r>
              <a:rPr lang="es-CL" dirty="0" smtClean="0"/>
              <a:t>: </a:t>
            </a:r>
          </a:p>
          <a:p>
            <a:r>
              <a:rPr lang="es-CL" dirty="0" smtClean="0"/>
              <a:t>Deberán  </a:t>
            </a:r>
            <a:r>
              <a:rPr lang="es-CL" b="1" dirty="0" smtClean="0"/>
              <a:t>rendir cuentas cada tres meses de los gastos realizados</a:t>
            </a:r>
            <a:r>
              <a:rPr lang="es-CL" dirty="0" smtClean="0"/>
              <a:t>, de acuerdo a la duración de sus proyectos.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441740" y="4812631"/>
            <a:ext cx="11413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/>
              <a:t>Las Municipalidades y demás entidades publicas:</a:t>
            </a:r>
            <a:r>
              <a:rPr lang="es-CL" dirty="0" smtClean="0"/>
              <a:t>  deberán rendir cuentas mensualmente de los gastos realizados , si no se efectúa  pago en un mes determinado, se deberá  enviar rendición de cuentas “sin movimiento”.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3267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475038" y="1513603"/>
            <a:ext cx="35699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CL" dirty="0"/>
              <a:t>El formulario de </a:t>
            </a:r>
            <a:r>
              <a:rPr lang="es-CL" dirty="0" smtClean="0"/>
              <a:t>rendición, </a:t>
            </a:r>
            <a:r>
              <a:rPr lang="es-CL" dirty="0"/>
              <a:t>se </a:t>
            </a:r>
            <a:r>
              <a:rPr lang="es-CL" b="1" dirty="0"/>
              <a:t>ingresa hasta </a:t>
            </a:r>
            <a:r>
              <a:rPr lang="es-CL" b="1" dirty="0" smtClean="0"/>
              <a:t>15 días hábiles siguientes </a:t>
            </a:r>
            <a:r>
              <a:rPr lang="es-CL" b="1" dirty="0"/>
              <a:t>del mes </a:t>
            </a:r>
            <a:r>
              <a:rPr lang="es-CL" b="1" dirty="0" smtClean="0"/>
              <a:t>o período que corresponda a la rendición</a:t>
            </a:r>
            <a:r>
              <a:rPr lang="es-CL" dirty="0" smtClean="0"/>
              <a:t>, </a:t>
            </a:r>
            <a:r>
              <a:rPr lang="es-CL" dirty="0"/>
              <a:t>en la </a:t>
            </a:r>
            <a:r>
              <a:rPr lang="es-CL" i="1" dirty="0"/>
              <a:t>oficina de partes</a:t>
            </a:r>
            <a:r>
              <a:rPr lang="es-CL" dirty="0"/>
              <a:t> del Gobierno Regional (</a:t>
            </a:r>
            <a:r>
              <a:rPr lang="es-CL" sz="1600" dirty="0"/>
              <a:t>Bandera N° 46, primer piso</a:t>
            </a:r>
            <a:r>
              <a:rPr lang="es-CL" dirty="0"/>
              <a:t>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61" y="958633"/>
            <a:ext cx="5038725" cy="3143250"/>
          </a:xfrm>
          <a:prstGeom prst="rect">
            <a:avLst/>
          </a:prstGeom>
        </p:spPr>
      </p:pic>
      <p:sp>
        <p:nvSpPr>
          <p:cNvPr id="4" name="Estrella de 5 puntas 3"/>
          <p:cNvSpPr/>
          <p:nvPr/>
        </p:nvSpPr>
        <p:spPr>
          <a:xfrm>
            <a:off x="1201346" y="2805335"/>
            <a:ext cx="263046" cy="2254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Flecha a la derecha con muesca 4"/>
          <p:cNvSpPr/>
          <p:nvPr/>
        </p:nvSpPr>
        <p:spPr>
          <a:xfrm>
            <a:off x="1640911" y="2743097"/>
            <a:ext cx="4988489" cy="349946"/>
          </a:xfrm>
          <a:prstGeom prst="notchedRightArrow">
            <a:avLst>
              <a:gd name="adj1" fmla="val 39027"/>
              <a:gd name="adj2" fmla="val 82338"/>
            </a:avLst>
          </a:prstGeom>
          <a:solidFill>
            <a:schemeClr val="accent1"/>
          </a:solidFill>
          <a:ln w="158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7" name="Conector recto 6"/>
          <p:cNvCxnSpPr/>
          <p:nvPr/>
        </p:nvCxnSpPr>
        <p:spPr>
          <a:xfrm>
            <a:off x="1042661" y="4101883"/>
            <a:ext cx="5038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774915" y="5357772"/>
            <a:ext cx="1066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Se debe incluir un set de fotografías por cada actividad que corresponden a la presente </a:t>
            </a:r>
            <a:r>
              <a:rPr lang="es-CL" dirty="0" smtClean="0"/>
              <a:t>rendición. También </a:t>
            </a:r>
            <a:r>
              <a:rPr lang="es-CL" dirty="0"/>
              <a:t>se deben incorporar fotografías de los equipos, materiales y gastos de difusión que se rinden.</a:t>
            </a:r>
          </a:p>
        </p:txBody>
      </p:sp>
    </p:spTree>
    <p:extLst>
      <p:ext uri="{BB962C8B-B14F-4D97-AF65-F5344CB8AC3E}">
        <p14:creationId xmlns:p14="http://schemas.microsoft.com/office/powerpoint/2010/main" val="354658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" y="0"/>
            <a:ext cx="5301665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20" y="0"/>
            <a:ext cx="5326632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796366" y="743918"/>
            <a:ext cx="4029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 smtClean="0"/>
              <a:t>MODELO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27663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" y="0"/>
            <a:ext cx="5028978" cy="37040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" y="3837962"/>
            <a:ext cx="5044478" cy="302003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043" y="0"/>
            <a:ext cx="5350123" cy="688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8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9027</TotalTime>
  <Words>1101</Words>
  <Application>Microsoft Office PowerPoint</Application>
  <PresentationFormat>Personalizado</PresentationFormat>
  <Paragraphs>91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vasquez alvarez</dc:creator>
  <cp:lastModifiedBy>Susana Seguel</cp:lastModifiedBy>
  <cp:revision>61</cp:revision>
  <cp:lastPrinted>2016-09-20T13:22:27Z</cp:lastPrinted>
  <dcterms:created xsi:type="dcterms:W3CDTF">2016-07-12T17:31:43Z</dcterms:created>
  <dcterms:modified xsi:type="dcterms:W3CDTF">2016-09-22T14:08:25Z</dcterms:modified>
</cp:coreProperties>
</file>